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40"/>
  </p:notesMasterIdLst>
  <p:handoutMasterIdLst>
    <p:handoutMasterId r:id="rId41"/>
  </p:handoutMasterIdLst>
  <p:sldIdLst>
    <p:sldId id="1309" r:id="rId6"/>
    <p:sldId id="1334" r:id="rId7"/>
    <p:sldId id="1335" r:id="rId8"/>
    <p:sldId id="1330" r:id="rId9"/>
    <p:sldId id="1365" r:id="rId10"/>
    <p:sldId id="1336" r:id="rId11"/>
    <p:sldId id="1337" r:id="rId12"/>
    <p:sldId id="1364" r:id="rId13"/>
    <p:sldId id="1338" r:id="rId14"/>
    <p:sldId id="1363" r:id="rId15"/>
    <p:sldId id="1354" r:id="rId16"/>
    <p:sldId id="1366" r:id="rId17"/>
    <p:sldId id="1355" r:id="rId18"/>
    <p:sldId id="1356" r:id="rId19"/>
    <p:sldId id="1340" r:id="rId20"/>
    <p:sldId id="1367" r:id="rId21"/>
    <p:sldId id="1368" r:id="rId22"/>
    <p:sldId id="1369" r:id="rId23"/>
    <p:sldId id="1370" r:id="rId24"/>
    <p:sldId id="1371" r:id="rId25"/>
    <p:sldId id="1342" r:id="rId26"/>
    <p:sldId id="1372" r:id="rId27"/>
    <p:sldId id="1374" r:id="rId28"/>
    <p:sldId id="1375" r:id="rId29"/>
    <p:sldId id="1376" r:id="rId30"/>
    <p:sldId id="1373" r:id="rId31"/>
    <p:sldId id="1377" r:id="rId32"/>
    <p:sldId id="1349" r:id="rId33"/>
    <p:sldId id="1350" r:id="rId34"/>
    <p:sldId id="1378" r:id="rId35"/>
    <p:sldId id="1379" r:id="rId36"/>
    <p:sldId id="1351" r:id="rId37"/>
    <p:sldId id="1322" r:id="rId38"/>
    <p:sldId id="1326" r:id="rId3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0C8682EF-709C-4DD2-B11B-19E2D910C2A9}">
          <p14:sldIdLst>
            <p14:sldId id="1309"/>
            <p14:sldId id="1334"/>
            <p14:sldId id="1335"/>
            <p14:sldId id="1330"/>
            <p14:sldId id="1365"/>
            <p14:sldId id="1336"/>
            <p14:sldId id="1337"/>
            <p14:sldId id="1364"/>
            <p14:sldId id="1338"/>
            <p14:sldId id="1363"/>
            <p14:sldId id="1354"/>
            <p14:sldId id="1366"/>
            <p14:sldId id="1355"/>
            <p14:sldId id="1356"/>
            <p14:sldId id="1340"/>
            <p14:sldId id="1367"/>
            <p14:sldId id="1368"/>
            <p14:sldId id="1369"/>
            <p14:sldId id="1370"/>
            <p14:sldId id="1371"/>
            <p14:sldId id="1342"/>
            <p14:sldId id="1372"/>
            <p14:sldId id="1374"/>
            <p14:sldId id="1375"/>
            <p14:sldId id="1376"/>
            <p14:sldId id="1373"/>
            <p14:sldId id="1377"/>
            <p14:sldId id="1349"/>
            <p14:sldId id="1350"/>
            <p14:sldId id="1378"/>
            <p14:sldId id="1379"/>
            <p14:sldId id="1351"/>
            <p14:sldId id="1322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FFFFFF"/>
    <a:srgbClr val="004B1C"/>
    <a:srgbClr val="004B50"/>
    <a:srgbClr val="002050"/>
    <a:srgbClr val="D83B01"/>
    <a:srgbClr val="737373"/>
    <a:srgbClr val="000000"/>
    <a:srgbClr val="5C2D91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32" autoAdjust="0"/>
    <p:restoredTop sz="96323" autoAdjust="0"/>
  </p:normalViewPr>
  <p:slideViewPr>
    <p:cSldViewPr>
      <p:cViewPr>
        <p:scale>
          <a:sx n="75" d="100"/>
          <a:sy n="75" d="100"/>
        </p:scale>
        <p:origin x="36" y="6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03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10/12/2015 4:58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10/12/2015 4:58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46BACC3-97CA-4E5F-AED5-61699BDB7212}" type="datetime8">
              <a:rPr lang="en-US" smtClean="0"/>
              <a:t>10/12/2015 4:58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8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10/12/2015 4:58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710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10/12/2015 4:58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77"/>
            <a:ext cx="6404040" cy="3657586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101"/>
            <a:ext cx="1646238" cy="3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85800"/>
            <a:ext cx="1828800" cy="3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77"/>
            <a:ext cx="6404040" cy="3657586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101"/>
            <a:ext cx="1646238" cy="3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8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79775"/>
            <a:ext cx="1828800" cy="3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5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dacrook@Microsoft.com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dacrook@Microsoft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dacrook@Microsoft.com" TargetMode="External"/><Relationship Id="rId2" Type="http://schemas.openxmlformats.org/officeDocument/2006/relationships/hyperlink" Target="https://www.hackster.io/" TargetMode="Externa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://indiedevspot.com/event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ms-iot.github.io/content/en-US/GetStarted.htm" TargetMode="Externa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Electronics 101 with Raspberry Pi – </a:t>
            </a:r>
            <a:r>
              <a:rPr lang="en-US" sz="3200" dirty="0" smtClean="0"/>
              <a:t>Rotation 1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3050" y="3954457"/>
            <a:ext cx="5579431" cy="1825625"/>
          </a:xfrm>
        </p:spPr>
        <p:txBody>
          <a:bodyPr/>
          <a:lstStyle/>
          <a:p>
            <a:pPr lvl="0"/>
            <a:r>
              <a:rPr lang="en-US" sz="2800" b="1" dirty="0" smtClean="0"/>
              <a:t>David Crook</a:t>
            </a:r>
          </a:p>
          <a:p>
            <a:pPr lvl="0"/>
            <a:r>
              <a:rPr lang="en-US" sz="2800" b="1" dirty="0" smtClean="0"/>
              <a:t>@Data4Bots</a:t>
            </a:r>
            <a:endParaRPr lang="en-US" sz="2800" b="1" dirty="0"/>
          </a:p>
          <a:p>
            <a:pPr lvl="0"/>
            <a:endParaRPr lang="en-US" sz="1800" dirty="0">
              <a:latin typeface="Segoe UI"/>
            </a:endParaRPr>
          </a:p>
          <a:p>
            <a:pPr lvl="0"/>
            <a:r>
              <a:rPr lang="en-US" sz="1800" dirty="0">
                <a:latin typeface="Segoe UI"/>
              </a:rPr>
              <a:t>Questions: </a:t>
            </a:r>
            <a:r>
              <a:rPr lang="en-US" sz="1800" dirty="0" smtClean="0">
                <a:latin typeface="Segoe UI"/>
              </a:rPr>
              <a:t>dacrook@Microsoft.com</a:t>
            </a:r>
            <a:endParaRPr lang="en-US" sz="1800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658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Wiring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437" y="295273"/>
            <a:ext cx="5466300" cy="6310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37" y="1363662"/>
            <a:ext cx="2780352" cy="535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9364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582399" cy="2105192"/>
          </a:xfrm>
        </p:spPr>
        <p:txBody>
          <a:bodyPr/>
          <a:lstStyle/>
          <a:p>
            <a:r>
              <a:rPr lang="en-US" dirty="0" smtClean="0"/>
              <a:t>Open Visual Studio 2015 Community</a:t>
            </a:r>
          </a:p>
          <a:p>
            <a:pPr lvl="1"/>
            <a:r>
              <a:rPr lang="en-US" dirty="0" smtClean="0"/>
              <a:t>Excellent programming tool.</a:t>
            </a:r>
          </a:p>
          <a:p>
            <a:r>
              <a:rPr lang="en-US" dirty="0" smtClean="0"/>
              <a:t>Create new Project and Solution</a:t>
            </a:r>
          </a:p>
          <a:p>
            <a:pPr lvl="1"/>
            <a:r>
              <a:rPr lang="en-US" dirty="0" smtClean="0"/>
              <a:t>File -&gt; New -&gt; Project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Blinking the light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682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37" y="105675"/>
            <a:ext cx="10011540" cy="687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8507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410199" cy="5041380"/>
          </a:xfrm>
        </p:spPr>
        <p:txBody>
          <a:bodyPr/>
          <a:lstStyle/>
          <a:p>
            <a:r>
              <a:rPr lang="en-US" dirty="0" smtClean="0"/>
              <a:t>Add a Reference</a:t>
            </a:r>
          </a:p>
          <a:p>
            <a:pPr lvl="1"/>
            <a:r>
              <a:rPr lang="en-US" dirty="0" smtClean="0"/>
              <a:t>Right Click -&gt; Add Reference</a:t>
            </a:r>
          </a:p>
          <a:p>
            <a:r>
              <a:rPr lang="en-US" dirty="0" smtClean="0"/>
              <a:t>Windows </a:t>
            </a:r>
            <a:r>
              <a:rPr lang="en-US" dirty="0" err="1" smtClean="0"/>
              <a:t>IoT</a:t>
            </a:r>
            <a:r>
              <a:rPr lang="en-US" dirty="0" smtClean="0"/>
              <a:t> Extensions for the UWP</a:t>
            </a:r>
          </a:p>
          <a:p>
            <a:pPr lvl="1"/>
            <a:r>
              <a:rPr lang="en-US" dirty="0" smtClean="0"/>
              <a:t>Under Universal Windows</a:t>
            </a:r>
          </a:p>
          <a:p>
            <a:pPr lvl="1"/>
            <a:r>
              <a:rPr lang="en-US" dirty="0" smtClean="0"/>
              <a:t>In Extensions</a:t>
            </a:r>
          </a:p>
          <a:p>
            <a:pPr lvl="1"/>
            <a:r>
              <a:rPr lang="en-US" dirty="0" smtClean="0"/>
              <a:t>Select</a:t>
            </a:r>
          </a:p>
          <a:p>
            <a:pPr lvl="1"/>
            <a:r>
              <a:rPr lang="en-US" dirty="0" smtClean="0"/>
              <a:t>Click Ok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Set 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637" y="624641"/>
            <a:ext cx="4086225" cy="129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019" y="2125662"/>
            <a:ext cx="6605230" cy="455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18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1236" y="1116617"/>
            <a:ext cx="11889564" cy="917575"/>
          </a:xfrm>
        </p:spPr>
        <p:txBody>
          <a:bodyPr/>
          <a:lstStyle/>
          <a:p>
            <a:r>
              <a:rPr lang="en-US" dirty="0" smtClean="0"/>
              <a:t>Have these using statements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7434" y="2337405"/>
            <a:ext cx="7832726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System;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Windows.ApplicationModel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Windows.ApplicationModel.Activation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Windows.Devices.Gpio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Windows.UI.Xaml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Windows.UI.Xaml.Controls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Windows.UI.Xaml.Navigation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8834" y="454720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Have these class level private variables</a:t>
            </a:r>
            <a:endParaRPr lang="en-US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238930" y="231918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 smtClean="0"/>
              <a:t>In the file </a:t>
            </a:r>
            <a:r>
              <a:rPr lang="en-US" b="1" dirty="0" err="1" smtClean="0"/>
              <a:t>App.Xaml.cs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655637" y="5326062"/>
            <a:ext cx="621665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ledPinNumber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27;</a:t>
            </a:r>
          </a:p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private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ledPin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private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private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DispatcherTimer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timer;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2581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 the Constructor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9002" y="1973262"/>
            <a:ext cx="11780838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App()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Microsoft.ApplicationInsights.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WindowsAppInitializer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.InitializeAsync(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Microsoft.ApplicationInsights.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WindowsCollectors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.Metadata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Microsoft.ApplicationInsights.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WindowsCollectors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.Session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.InitializeComponent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.Suspending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OnSuspending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//Add these lines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InitGPIO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InitBlinky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27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GPIO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08037" y="2354262"/>
            <a:ext cx="9982200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InitGPIO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GpioController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expected on this device"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ledPin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gpio.OpenPin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ledPinNumber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ledPin.SetDriveMode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GpioPinDriveMode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.Output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ledPin.Write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GpioPinValue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GpioPinValue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55268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Blinking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70037" y="2278062"/>
            <a:ext cx="8594724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InitBlinky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timer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DispatcherTimer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timer.Interval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TimeSpan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.FromMilliseconds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(500);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timer.Tick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Timer_Tick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timer.Start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24355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Handler for Timer Tick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570037" y="1973262"/>
            <a:ext cx="7985126" cy="3737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Timer_Tick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sender,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           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GpioPinValue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.High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ledPin.Write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GpioPinValue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GpioPinValue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ledPin.Write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GpioPinValue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.High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GpioPinValue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.High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22504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0837" y="1225692"/>
            <a:ext cx="11887200" cy="3527119"/>
          </a:xfrm>
        </p:spPr>
        <p:txBody>
          <a:bodyPr/>
          <a:lstStyle/>
          <a:p>
            <a:r>
              <a:rPr lang="en-US" dirty="0" smtClean="0"/>
              <a:t>Right Click Project</a:t>
            </a:r>
          </a:p>
          <a:p>
            <a:pPr lvl="1"/>
            <a:r>
              <a:rPr lang="en-US" dirty="0" smtClean="0"/>
              <a:t>Properties (at the bottom)</a:t>
            </a:r>
          </a:p>
          <a:p>
            <a:r>
              <a:rPr lang="en-US" dirty="0" smtClean="0"/>
              <a:t>ARM</a:t>
            </a:r>
          </a:p>
          <a:p>
            <a:r>
              <a:rPr lang="en-US" dirty="0" smtClean="0"/>
              <a:t>Remote</a:t>
            </a:r>
          </a:p>
          <a:p>
            <a:r>
              <a:rPr lang="en-US" dirty="0" smtClean="0"/>
              <a:t>Your IP</a:t>
            </a:r>
          </a:p>
          <a:p>
            <a:r>
              <a:rPr lang="en-US" dirty="0" smtClean="0"/>
              <a:t>No </a:t>
            </a:r>
            <a:r>
              <a:rPr lang="en-US" dirty="0" err="1" smtClean="0"/>
              <a:t>Auth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Build for your Device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37" y="308117"/>
            <a:ext cx="4958410" cy="1588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687" y="2582862"/>
            <a:ext cx="8431152" cy="413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474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42103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The ‘me’ slide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Things to know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Goals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Content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Summary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Continuous Q&amp;A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637" y="-769938"/>
            <a:ext cx="1746504" cy="7394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889" y="1380251"/>
            <a:ext cx="2358331" cy="11259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3446741"/>
            <a:ext cx="810000" cy="382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687" y="5710395"/>
            <a:ext cx="810000" cy="38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0439" y="4629193"/>
            <a:ext cx="607500" cy="281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045" y="5273717"/>
            <a:ext cx="1260348" cy="6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6723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011" y="2887662"/>
            <a:ext cx="8229600" cy="22194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568" y="2963862"/>
            <a:ext cx="11887200" cy="4678204"/>
          </a:xfrm>
        </p:spPr>
        <p:txBody>
          <a:bodyPr/>
          <a:lstStyle/>
          <a:p>
            <a:r>
              <a:rPr lang="en-US" dirty="0" smtClean="0"/>
              <a:t>Set to ARM</a:t>
            </a:r>
          </a:p>
          <a:p>
            <a:r>
              <a:rPr lang="en-US" dirty="0" smtClean="0"/>
              <a:t>Click In Gray Area</a:t>
            </a:r>
          </a:p>
          <a:p>
            <a:pPr lvl="1"/>
            <a:r>
              <a:rPr lang="en-US" dirty="0" smtClean="0"/>
              <a:t>Creates red breakpoint</a:t>
            </a:r>
          </a:p>
          <a:p>
            <a:r>
              <a:rPr lang="en-US" dirty="0" smtClean="0"/>
              <a:t>Click Green Arrow</a:t>
            </a:r>
          </a:p>
          <a:p>
            <a:endParaRPr lang="en-US" dirty="0"/>
          </a:p>
          <a:p>
            <a:r>
              <a:rPr lang="en-US" sz="3200" i="1" dirty="0" smtClean="0"/>
              <a:t>You can remove breakpoint and click green arrow to continue.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 &amp;&amp; Debug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37" y="1135062"/>
            <a:ext cx="105060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787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7" y="2278062"/>
            <a:ext cx="5486399" cy="1098762"/>
          </a:xfrm>
        </p:spPr>
        <p:txBody>
          <a:bodyPr/>
          <a:lstStyle/>
          <a:p>
            <a:r>
              <a:rPr lang="en-US" dirty="0" smtClean="0"/>
              <a:t>Take a breather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65161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Schematics – Symbols – MOTORS!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7037" y="1363662"/>
            <a:ext cx="10724938" cy="48994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 smtClean="0"/>
              <a:t>Transistor</a:t>
            </a:r>
          </a:p>
          <a:p>
            <a:endParaRPr lang="en-US" b="1" dirty="0" smtClean="0"/>
          </a:p>
          <a:p>
            <a:r>
              <a:rPr lang="en-US" b="1" dirty="0" smtClean="0"/>
              <a:t>Diode</a:t>
            </a:r>
          </a:p>
          <a:p>
            <a:endParaRPr lang="en-US" b="1" dirty="0" smtClean="0"/>
          </a:p>
          <a:p>
            <a:r>
              <a:rPr lang="en-US" b="1" dirty="0" smtClean="0"/>
              <a:t>Motor</a:t>
            </a:r>
          </a:p>
          <a:p>
            <a:endParaRPr lang="en-US" b="1" dirty="0" smtClean="0"/>
          </a:p>
          <a:p>
            <a:endParaRPr lang="en-US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37" y="1245089"/>
            <a:ext cx="4477066" cy="5577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237" y="2679572"/>
            <a:ext cx="1504950" cy="10382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638" y="1363662"/>
            <a:ext cx="1357150" cy="10334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837" y="3808831"/>
            <a:ext cx="12382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6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US" dirty="0"/>
              <a:t>We have: PN2222A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Sheet – Part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25" y="2125662"/>
            <a:ext cx="96488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3831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8437" y="1820862"/>
            <a:ext cx="11887200" cy="1089529"/>
          </a:xfrm>
        </p:spPr>
        <p:txBody>
          <a:bodyPr/>
          <a:lstStyle/>
          <a:p>
            <a:r>
              <a:rPr lang="en-US" dirty="0" smtClean="0"/>
              <a:t>Important here is</a:t>
            </a:r>
          </a:p>
          <a:p>
            <a:pPr lvl="1"/>
            <a:r>
              <a:rPr lang="en-US" dirty="0" smtClean="0"/>
              <a:t>Maximum ratings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Sheet </a:t>
            </a:r>
            <a:br>
              <a:rPr lang="en-US" dirty="0" smtClean="0"/>
            </a:br>
            <a:r>
              <a:rPr lang="en-US" dirty="0" smtClean="0"/>
              <a:t>– Part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255" y="68262"/>
            <a:ext cx="7027584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5941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Sheet – Part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037" y="1204911"/>
            <a:ext cx="663662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7118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Wiring Diagram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7" y="1439862"/>
            <a:ext cx="3976045" cy="49532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037" y="449262"/>
            <a:ext cx="4731090" cy="617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1373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400657"/>
          </a:xfrm>
        </p:spPr>
        <p:txBody>
          <a:bodyPr/>
          <a:lstStyle/>
          <a:p>
            <a:r>
              <a:rPr lang="en-US" dirty="0" smtClean="0"/>
              <a:t>Remains EXACTLY the same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We are switching the motor on/off every 500 milliseconds, just like we did with the LED.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3049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37" y="2946912"/>
            <a:ext cx="5486399" cy="1098762"/>
          </a:xfrm>
        </p:spPr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22896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car!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917722"/>
          </a:xfrm>
        </p:spPr>
        <p:txBody>
          <a:bodyPr/>
          <a:lstStyle/>
          <a:p>
            <a:r>
              <a:rPr lang="en-US" dirty="0" smtClean="0"/>
              <a:t>Control 4 motors</a:t>
            </a:r>
          </a:p>
          <a:p>
            <a:r>
              <a:rPr lang="en-US" dirty="0" smtClean="0"/>
              <a:t>Create functions for:</a:t>
            </a:r>
          </a:p>
          <a:p>
            <a:pPr lvl="1"/>
            <a:r>
              <a:rPr lang="en-US" dirty="0" smtClean="0"/>
              <a:t>Left</a:t>
            </a:r>
          </a:p>
          <a:p>
            <a:pPr lvl="1"/>
            <a:r>
              <a:rPr lang="en-US" dirty="0" smtClean="0"/>
              <a:t>Right</a:t>
            </a:r>
          </a:p>
          <a:p>
            <a:pPr lvl="1"/>
            <a:r>
              <a:rPr lang="en-US" dirty="0" smtClean="0"/>
              <a:t>Forward</a:t>
            </a:r>
          </a:p>
          <a:p>
            <a:pPr lvl="1"/>
            <a:r>
              <a:rPr lang="en-US" dirty="0" smtClean="0"/>
              <a:t>Back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192" y="1439862"/>
            <a:ext cx="506059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09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David Crook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6643" y="1668462"/>
            <a:ext cx="6477000" cy="48356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/>
              <a:t>Microsoft Developer Evangelist</a:t>
            </a:r>
          </a:p>
          <a:p>
            <a:r>
              <a:rPr lang="en-US" sz="3000" dirty="0" smtClean="0"/>
              <a:t>Focused on Machine Learning and Embedded Systems</a:t>
            </a:r>
          </a:p>
          <a:p>
            <a:r>
              <a:rPr lang="en-US" sz="3000" dirty="0" smtClean="0"/>
              <a:t>Enjoys challenges</a:t>
            </a:r>
          </a:p>
          <a:p>
            <a:r>
              <a:rPr lang="en-US" sz="3000" dirty="0" smtClean="0"/>
              <a:t>Likes Fishing + Brazilian Jiu </a:t>
            </a:r>
            <a:r>
              <a:rPr lang="en-US" sz="3000" dirty="0" err="1" smtClean="0"/>
              <a:t>Jitsu</a:t>
            </a:r>
            <a:endParaRPr lang="en-US" sz="3000" dirty="0" smtClean="0"/>
          </a:p>
          <a:p>
            <a:pPr lvl="1"/>
            <a:r>
              <a:rPr lang="en-US" sz="2000" dirty="0" smtClean="0">
                <a:latin typeface="+mj-lt"/>
              </a:rPr>
              <a:t>Typically not together</a:t>
            </a:r>
          </a:p>
          <a:p>
            <a:endParaRPr lang="en-US" dirty="0" smtClean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837" y="501284"/>
            <a:ext cx="5507132" cy="309776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827837" y="3878262"/>
            <a:ext cx="5507132" cy="2331508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40" dirty="0">
                <a:hlinkClick r:id="rId3"/>
              </a:rPr>
              <a:t>dacrook@Microsoft.com</a:t>
            </a:r>
            <a:endParaRPr lang="en-US" sz="2040" dirty="0"/>
          </a:p>
          <a:p>
            <a:r>
              <a:rPr lang="en-US" sz="2040" dirty="0"/>
              <a:t>(980)228-6278</a:t>
            </a:r>
          </a:p>
          <a:p>
            <a:r>
              <a:rPr lang="en-US" sz="2040" dirty="0"/>
              <a:t>@</a:t>
            </a:r>
            <a:r>
              <a:rPr lang="en-US" sz="2040" dirty="0" smtClean="0"/>
              <a:t>Data4Bots</a:t>
            </a:r>
            <a:endParaRPr lang="en-US" sz="2040" dirty="0"/>
          </a:p>
          <a:p>
            <a:r>
              <a:rPr lang="en-US" sz="2040" dirty="0"/>
              <a:t>www.indiedevspot.com</a:t>
            </a:r>
          </a:p>
          <a:p>
            <a:endParaRPr lang="en-US" sz="2040" dirty="0"/>
          </a:p>
        </p:txBody>
      </p:sp>
    </p:spTree>
    <p:extLst>
      <p:ext uri="{BB962C8B-B14F-4D97-AF65-F5344CB8AC3E}">
        <p14:creationId xmlns:p14="http://schemas.microsoft.com/office/powerpoint/2010/main" val="35305170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 Sprinkler System!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261" y="1720849"/>
            <a:ext cx="6647251" cy="39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1465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37" y="2946912"/>
            <a:ext cx="5486399" cy="1098762"/>
          </a:xfrm>
        </p:spPr>
        <p:txBody>
          <a:bodyPr/>
          <a:lstStyle/>
          <a:p>
            <a:r>
              <a:rPr lang="en-US" dirty="0" smtClean="0"/>
              <a:t>There is more!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10626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848599" cy="4542782"/>
          </a:xfrm>
        </p:spPr>
        <p:txBody>
          <a:bodyPr/>
          <a:lstStyle/>
          <a:p>
            <a:r>
              <a:rPr lang="en-US" dirty="0" smtClean="0"/>
              <a:t>Electronics 101</a:t>
            </a:r>
          </a:p>
          <a:p>
            <a:pPr lvl="1"/>
            <a:r>
              <a:rPr lang="en-US" dirty="0" smtClean="0"/>
              <a:t>3 Rotating Sessions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101</a:t>
            </a:r>
          </a:p>
          <a:p>
            <a:pPr lvl="1"/>
            <a:r>
              <a:rPr lang="en-US" dirty="0" smtClean="0"/>
              <a:t>3 Rotating Sessions</a:t>
            </a:r>
          </a:p>
          <a:p>
            <a:r>
              <a:rPr lang="en-US" dirty="0" smtClean="0"/>
              <a:t>Machine Learning 101</a:t>
            </a:r>
            <a:endParaRPr lang="en-US" dirty="0"/>
          </a:p>
          <a:p>
            <a:pPr lvl="1"/>
            <a:r>
              <a:rPr lang="en-US" dirty="0" smtClean="0"/>
              <a:t>2 Rotating Sessions</a:t>
            </a:r>
            <a:endParaRPr lang="en-US" dirty="0"/>
          </a:p>
          <a:p>
            <a:r>
              <a:rPr lang="en-US" dirty="0" smtClean="0"/>
              <a:t>3D Printing 101</a:t>
            </a:r>
            <a:endParaRPr lang="en-US" dirty="0"/>
          </a:p>
          <a:p>
            <a:pPr lvl="1"/>
            <a:r>
              <a:rPr lang="en-US" dirty="0" smtClean="0"/>
              <a:t>Just 1 session!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Brown Bag Series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437" y="373062"/>
            <a:ext cx="6345438" cy="586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29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Questions?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44202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8656637" y="449262"/>
            <a:ext cx="5507132" cy="2331508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40" dirty="0">
                <a:hlinkClick r:id="rId3"/>
              </a:rPr>
              <a:t>dacrook@Microsoft.com</a:t>
            </a:r>
            <a:endParaRPr lang="en-US" sz="2040" dirty="0"/>
          </a:p>
          <a:p>
            <a:r>
              <a:rPr lang="en-US" sz="2040" dirty="0"/>
              <a:t>(980)228-6278</a:t>
            </a:r>
          </a:p>
          <a:p>
            <a:r>
              <a:rPr lang="en-US" sz="2040" dirty="0" smtClean="0"/>
              <a:t>@Data4Bots</a:t>
            </a:r>
            <a:endParaRPr lang="en-US" sz="2040" dirty="0"/>
          </a:p>
          <a:p>
            <a:r>
              <a:rPr lang="en-US" sz="2040" dirty="0"/>
              <a:t>www.indiedevspot.com</a:t>
            </a:r>
          </a:p>
          <a:p>
            <a:endParaRPr lang="en-US" sz="2040" dirty="0"/>
          </a:p>
        </p:txBody>
      </p:sp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Stuff you should </a:t>
            </a:r>
            <a:r>
              <a:rPr lang="en-US" dirty="0" smtClean="0">
                <a:latin typeface="+mn-lt"/>
              </a:rPr>
              <a:t>Know About</a:t>
            </a:r>
            <a:endParaRPr lang="en-US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29375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Additional Resources</a:t>
            </a:r>
          </a:p>
          <a:p>
            <a:pPr lvl="1"/>
            <a:r>
              <a:rPr lang="en-US" b="1" dirty="0" smtClean="0"/>
              <a:t>Channel9: </a:t>
            </a:r>
            <a:r>
              <a:rPr lang="en-US" dirty="0" smtClean="0"/>
              <a:t>http://channel9.msdn.com</a:t>
            </a:r>
          </a:p>
          <a:p>
            <a:pPr lvl="1"/>
            <a:r>
              <a:rPr lang="en-US" b="1" dirty="0" err="1" smtClean="0"/>
              <a:t>Hackster</a:t>
            </a:r>
            <a:r>
              <a:rPr lang="en-US" b="1" dirty="0" smtClean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www.hackster.io</a:t>
            </a:r>
            <a:endParaRPr lang="en-US" dirty="0" smtClean="0"/>
          </a:p>
          <a:p>
            <a:pPr lvl="1"/>
            <a:r>
              <a:rPr lang="en-US" b="1" dirty="0" smtClean="0"/>
              <a:t>Stack Overflow: </a:t>
            </a:r>
            <a:r>
              <a:rPr lang="en-US" dirty="0"/>
              <a:t>http://electronics.stackexchange.com/</a:t>
            </a:r>
            <a:endParaRPr lang="en-US" dirty="0" smtClean="0"/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BizSpark</a:t>
            </a:r>
          </a:p>
          <a:p>
            <a:pPr lvl="1"/>
            <a:r>
              <a:rPr lang="en-US" b="1" dirty="0" smtClean="0"/>
              <a:t>Free</a:t>
            </a:r>
            <a:r>
              <a:rPr lang="en-US" dirty="0" smtClean="0"/>
              <a:t> Azure</a:t>
            </a:r>
          </a:p>
          <a:p>
            <a:pPr lvl="1"/>
            <a:r>
              <a:rPr lang="en-US" b="1" dirty="0" smtClean="0"/>
              <a:t>Free</a:t>
            </a:r>
            <a:r>
              <a:rPr lang="en-US" dirty="0" smtClean="0"/>
              <a:t> Tools</a:t>
            </a:r>
            <a:br>
              <a:rPr lang="en-US" dirty="0" smtClean="0"/>
            </a:br>
            <a:r>
              <a:rPr lang="en-US" b="1" dirty="0" smtClean="0"/>
              <a:t>Network Partner </a:t>
            </a:r>
            <a:r>
              <a:rPr lang="en-US" dirty="0" smtClean="0"/>
              <a:t>Give to your startups for free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Microsoft Innovation Center</a:t>
            </a:r>
          </a:p>
          <a:p>
            <a:pPr lvl="1"/>
            <a:r>
              <a:rPr lang="en-US" b="1" dirty="0" smtClean="0"/>
              <a:t>Hack Tuesdays:</a:t>
            </a:r>
            <a:r>
              <a:rPr lang="en-US" dirty="0" smtClean="0"/>
              <a:t> Mentoring every Tuesday 11am – 4pm</a:t>
            </a:r>
            <a:endParaRPr lang="en-US" dirty="0"/>
          </a:p>
          <a:p>
            <a:pPr lvl="1"/>
            <a:r>
              <a:rPr lang="en-US" b="1" dirty="0" smtClean="0"/>
              <a:t>Free Co-Working for Startups: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dacrook@Microsoft.com</a:t>
            </a:r>
            <a:r>
              <a:rPr lang="en-US" dirty="0" smtClean="0"/>
              <a:t> to apply</a:t>
            </a:r>
          </a:p>
          <a:p>
            <a:pPr lvl="1"/>
            <a:r>
              <a:rPr lang="en-US" b="1" dirty="0" smtClean="0"/>
              <a:t>Free Training: </a:t>
            </a:r>
            <a:r>
              <a:rPr lang="en-US" dirty="0" smtClean="0"/>
              <a:t>See schedule here: </a:t>
            </a:r>
            <a:r>
              <a:rPr lang="en-US" dirty="0">
                <a:hlinkClick r:id="rId4"/>
              </a:rPr>
              <a:t>http://indiedevspot.com/events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8650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Reference </a:t>
            </a:r>
            <a:r>
              <a:rPr lang="en-US" dirty="0" smtClean="0">
                <a:latin typeface="+mn-lt"/>
              </a:rPr>
              <a:t>Getting Started</a:t>
            </a:r>
            <a:endParaRPr lang="en-US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ms-iot.github.io/content/en-US/GetStarted.htm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662" y="2049461"/>
            <a:ext cx="4542529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00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36637" y="1820862"/>
            <a:ext cx="10724938" cy="412420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Understand Raspberry Pi Pin breakout</a:t>
            </a:r>
          </a:p>
          <a:p>
            <a:r>
              <a:rPr lang="en-US" dirty="0" smtClean="0"/>
              <a:t>Ability to read circuit schematics</a:t>
            </a:r>
          </a:p>
          <a:p>
            <a:r>
              <a:rPr lang="en-US" dirty="0" smtClean="0"/>
              <a:t>Ability to read data sheets</a:t>
            </a:r>
          </a:p>
          <a:p>
            <a:r>
              <a:rPr lang="en-US" dirty="0" smtClean="0"/>
              <a:t>Understand Breadboards</a:t>
            </a:r>
          </a:p>
          <a:p>
            <a:r>
              <a:rPr lang="en-US" dirty="0" smtClean="0"/>
              <a:t>Understanding Windows 10 </a:t>
            </a:r>
            <a:r>
              <a:rPr lang="en-US" dirty="0" err="1" smtClean="0"/>
              <a:t>IoT</a:t>
            </a:r>
            <a:r>
              <a:rPr lang="en-US" dirty="0" smtClean="0"/>
              <a:t> Core</a:t>
            </a:r>
          </a:p>
          <a:p>
            <a:r>
              <a:rPr lang="en-US" dirty="0" smtClean="0"/>
              <a:t>Complete </a:t>
            </a:r>
            <a:r>
              <a:rPr lang="en-US" dirty="0" err="1" smtClean="0"/>
              <a:t>Blinky</a:t>
            </a:r>
            <a:r>
              <a:rPr lang="en-US" dirty="0" smtClean="0"/>
              <a:t> LED and Toy Motor</a:t>
            </a:r>
          </a:p>
        </p:txBody>
      </p:sp>
    </p:spTree>
    <p:extLst>
      <p:ext uri="{BB962C8B-B14F-4D97-AF65-F5344CB8AC3E}">
        <p14:creationId xmlns:p14="http://schemas.microsoft.com/office/powerpoint/2010/main" val="42238282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437" y="296862"/>
            <a:ext cx="8322914" cy="61754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0837" y="373062"/>
            <a:ext cx="2667000" cy="513063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Will not concern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ourselves with: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I2C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SPI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Focus just on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Ground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Gpio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Physical Pin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Logical Pin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84667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 Breadboard 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84" y="1820862"/>
            <a:ext cx="1201703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594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Schematics – Symbols – LED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7037" y="1363662"/>
            <a:ext cx="10724938" cy="48994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 smtClean="0"/>
              <a:t>Resistor</a:t>
            </a:r>
          </a:p>
          <a:p>
            <a:endParaRPr lang="en-US" b="1" dirty="0" smtClean="0"/>
          </a:p>
          <a:p>
            <a:r>
              <a:rPr lang="en-US" b="1" dirty="0" smtClean="0"/>
              <a:t>Ground</a:t>
            </a:r>
          </a:p>
          <a:p>
            <a:endParaRPr lang="en-US" b="1" dirty="0" smtClean="0"/>
          </a:p>
          <a:p>
            <a:r>
              <a:rPr lang="en-US" b="1" dirty="0" smtClean="0"/>
              <a:t>Power </a:t>
            </a:r>
          </a:p>
          <a:p>
            <a:endParaRPr lang="en-US" b="1" dirty="0" smtClean="0"/>
          </a:p>
          <a:p>
            <a:r>
              <a:rPr lang="en-US" b="1" dirty="0" smtClean="0"/>
              <a:t>LED</a:t>
            </a:r>
          </a:p>
          <a:p>
            <a:endParaRPr lang="en-US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228" y="2659062"/>
            <a:ext cx="859789" cy="8079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968" y="4061464"/>
            <a:ext cx="1381037" cy="734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285" y="5393972"/>
            <a:ext cx="1152438" cy="7169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718" y="1451324"/>
            <a:ext cx="1710599" cy="5741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237" y="1385016"/>
            <a:ext cx="2780352" cy="535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58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TEMPLAT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3" id="{7E7DF4D5-9AE9-4C04-96B9-B29B136EDDF0}" vid="{825144D2-849A-48B7-8806-06D8A383093C}"/>
    </a:ext>
  </a:extLst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3" id="{7E7DF4D5-9AE9-4C04-96B9-B29B136EDDF0}" vid="{085114B9-94C6-41F4-83CE-72CC571F4FB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630a2e83-186a-4a0f-ab27-bee8a8096abc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Brand_template_16-9_Business_BLUE_3</Template>
  <TotalTime>699</TotalTime>
  <Words>702</Words>
  <Application>Microsoft Office PowerPoint</Application>
  <PresentationFormat>Custom</PresentationFormat>
  <Paragraphs>206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Consolas</vt:lpstr>
      <vt:lpstr>Segoe UI</vt:lpstr>
      <vt:lpstr>Segoe UI Light</vt:lpstr>
      <vt:lpstr>Wingdings</vt:lpstr>
      <vt:lpstr>WHITE TEMPLATE</vt:lpstr>
      <vt:lpstr>COLOR TEMPLATE</vt:lpstr>
      <vt:lpstr>Electronics 101 with Raspberry Pi – Rotation 1</vt:lpstr>
      <vt:lpstr>Agenda</vt:lpstr>
      <vt:lpstr>David Crook</vt:lpstr>
      <vt:lpstr>Stuff you should Know About</vt:lpstr>
      <vt:lpstr>Future Reference Getting Started</vt:lpstr>
      <vt:lpstr>Goals of Presentation</vt:lpstr>
      <vt:lpstr>PowerPoint Presentation</vt:lpstr>
      <vt:lpstr>How a Breadboard works</vt:lpstr>
      <vt:lpstr>Circuit Schematics – Symbols – LED Sample</vt:lpstr>
      <vt:lpstr>Wiring Diagram</vt:lpstr>
      <vt:lpstr>Blinking the light</vt:lpstr>
      <vt:lpstr>PowerPoint Presentation</vt:lpstr>
      <vt:lpstr>Getting Set Up</vt:lpstr>
      <vt:lpstr>Have these using statements</vt:lpstr>
      <vt:lpstr>Modify the Constructor</vt:lpstr>
      <vt:lpstr>Initialize GPIO</vt:lpstr>
      <vt:lpstr>Initialize Blinking</vt:lpstr>
      <vt:lpstr>Add Handler for Timer Tick</vt:lpstr>
      <vt:lpstr>Set Build for your Device</vt:lpstr>
      <vt:lpstr>Deploy &amp;&amp; Debug</vt:lpstr>
      <vt:lpstr>Take a breather</vt:lpstr>
      <vt:lpstr>Circuit Schematics – Symbols – MOTORS!</vt:lpstr>
      <vt:lpstr>The Data Sheet – Part 1</vt:lpstr>
      <vt:lpstr>The Data Sheet  – Part 2</vt:lpstr>
      <vt:lpstr>The Data Sheet – Part 3</vt:lpstr>
      <vt:lpstr>Wiring Diagram</vt:lpstr>
      <vt:lpstr>The Code…</vt:lpstr>
      <vt:lpstr>What Next?</vt:lpstr>
      <vt:lpstr>Create a car!</vt:lpstr>
      <vt:lpstr>Control a Sprinkler System!</vt:lpstr>
      <vt:lpstr>There is more!</vt:lpstr>
      <vt:lpstr>Brown Bag Series</vt:lpstr>
      <vt:lpstr>Questions?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David Crook</dc:creator>
  <cp:keywords>MSVID, Brand Guidelines, Branding, Visual Identity, grid</cp:keywords>
  <dc:description>Template: Maryfj_x000d_
Formatting:_x000d_
Audience Type:</dc:description>
  <cp:lastModifiedBy>David Crook</cp:lastModifiedBy>
  <cp:revision>42</cp:revision>
  <dcterms:created xsi:type="dcterms:W3CDTF">2015-08-13T16:00:51Z</dcterms:created>
  <dcterms:modified xsi:type="dcterms:W3CDTF">2015-10-12T21:30:05Z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